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85" r:id="rId9"/>
    <p:sldId id="261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>
        <p:scale>
          <a:sx n="90" d="100"/>
          <a:sy n="90" d="100"/>
        </p:scale>
        <p:origin x="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7-21T13:46:36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1 178 15699 0 0,'6'-28'138'0'0,"1"0"0"0"0,2 0-138 0 0,6-11 94 0 0,4 3-38 0 0,-13 28-12 0 0,1 2-69 0 0,-1 3-61 0 0,0 1-56 0 0,1 3-47 0 0,0 2-41 0 0,5 5-327 0 0,-6-2 193 0 0,-1 0 0 0 0,0 0 1 0 0,0 0-1 0 0,-1 0 0 0 0,1 3 364 0 0,0-1-357 0 0,-1-2 37 0 0,0 3-59 0 0,-2-7 211 0 0,-1 1-36 0 0,1 0 0 0 0,-1-1-36 0 0,0 1-43 0 0,0 0-46 0 0,1-1-51 0 0,-1 1-46 0 0,0 0-43 0 0,0 0-36 0 0,1 0-141 0 0,0 1-37 0 0,2 7-1492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7-21T13:46:54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1 149 14611 0 0,'3'-20'307'0'0,"1"0"0"0"0,6-17-307 0 0,-2 13 268 0 0,0-1 83 0 0,-1 6 11 0 0,-7 18-263 0 0,0 0-100 0 0,1 0-89 0 0,-1 1-81 0 0,0 0-69 0 0,0 0-61 0 0,-1 0-51 0 0,1 1-41 0 0,0 0-332 0 0,0 3-1052 0 0,1-2 1278 0 0,-1 0 49 0 0,1-1 36 0 0,-1 0-46 0 0,1 0-42 0 0,-1 0-37 0 0,1 1-147 0 0,0-1-37 0 0,1 4-1570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C51D6-8C58-49C0-8134-A25D2A6B0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BO" b="1" dirty="0">
                <a:solidFill>
                  <a:srgbClr val="0070C0"/>
                </a:solidFill>
              </a:rPr>
              <a:t>¿Qué Evaluación </a:t>
            </a:r>
            <a:br>
              <a:rPr lang="es-BO" b="1" dirty="0">
                <a:solidFill>
                  <a:srgbClr val="0070C0"/>
                </a:solidFill>
              </a:rPr>
            </a:br>
            <a:r>
              <a:rPr lang="es-BO" b="1" dirty="0">
                <a:solidFill>
                  <a:srgbClr val="0070C0"/>
                </a:solidFill>
              </a:rPr>
              <a:t>para qué Educación?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89E98B-814B-4155-AAB8-B1B7811F1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233"/>
            <a:ext cx="9144000" cy="1655762"/>
          </a:xfrm>
        </p:spPr>
        <p:txBody>
          <a:bodyPr/>
          <a:lstStyle/>
          <a:p>
            <a:pPr algn="r"/>
            <a:r>
              <a:rPr lang="es-BO" dirty="0"/>
              <a:t>Fernando Carrión Justiniano</a:t>
            </a:r>
          </a:p>
          <a:p>
            <a:pPr algn="r"/>
            <a:r>
              <a:rPr lang="es-BO" b="1" dirty="0"/>
              <a:t>Ministerio de Educación </a:t>
            </a:r>
          </a:p>
          <a:p>
            <a:pPr algn="r"/>
            <a:r>
              <a:rPr lang="es-BO" b="1" dirty="0"/>
              <a:t>ESTADO PLURINACIONAL DE BOLIVIA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F06496B-B663-4CAD-B8B8-871048D8C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7883" y="219815"/>
            <a:ext cx="2335104" cy="80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85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69" y="1600201"/>
            <a:ext cx="3021013" cy="3929063"/>
          </a:xfrm>
          <a:prstGeom prst="rect">
            <a:avLst/>
          </a:prstGeom>
          <a:noFill/>
          <a:ln w="6667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 rot="1396755">
            <a:off x="3632579" y="1448348"/>
            <a:ext cx="2852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4800" b="1" dirty="0">
                <a:solidFill>
                  <a:schemeClr val="accent4">
                    <a:lumMod val="75000"/>
                  </a:schemeClr>
                </a:solidFill>
              </a:rPr>
              <a:t>GRACIAS</a:t>
            </a:r>
          </a:p>
        </p:txBody>
      </p:sp>
      <p:sp>
        <p:nvSpPr>
          <p:cNvPr id="7" name="6 CuadroTexto"/>
          <p:cNvSpPr txBox="1"/>
          <p:nvPr/>
        </p:nvSpPr>
        <p:spPr>
          <a:xfrm rot="1538965">
            <a:off x="2776391" y="3856772"/>
            <a:ext cx="2190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5400" b="1" dirty="0">
                <a:solidFill>
                  <a:srgbClr val="FFC000"/>
                </a:solidFill>
              </a:rPr>
              <a:t>PACHI</a:t>
            </a:r>
          </a:p>
        </p:txBody>
      </p:sp>
      <p:sp>
        <p:nvSpPr>
          <p:cNvPr id="8" name="7 CuadroTexto"/>
          <p:cNvSpPr txBox="1"/>
          <p:nvPr/>
        </p:nvSpPr>
        <p:spPr>
          <a:xfrm rot="20565618">
            <a:off x="5504297" y="423282"/>
            <a:ext cx="265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4800" b="1" dirty="0">
                <a:solidFill>
                  <a:schemeClr val="accent2">
                    <a:lumMod val="50000"/>
                  </a:schemeClr>
                </a:solidFill>
              </a:rPr>
              <a:t>YUSPARA</a:t>
            </a:r>
          </a:p>
        </p:txBody>
      </p:sp>
      <p:sp>
        <p:nvSpPr>
          <p:cNvPr id="9" name="8 CuadroTexto"/>
          <p:cNvSpPr txBox="1"/>
          <p:nvPr/>
        </p:nvSpPr>
        <p:spPr>
          <a:xfrm rot="21124040">
            <a:off x="2904551" y="5421300"/>
            <a:ext cx="3580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4800" b="1" dirty="0">
                <a:solidFill>
                  <a:srgbClr val="0070C0"/>
                </a:solidFill>
              </a:rPr>
              <a:t>YASAROPAY</a:t>
            </a:r>
          </a:p>
        </p:txBody>
      </p:sp>
      <p:sp>
        <p:nvSpPr>
          <p:cNvPr id="10" name="9 CuadroTexto"/>
          <p:cNvSpPr txBox="1"/>
          <p:nvPr/>
        </p:nvSpPr>
        <p:spPr>
          <a:xfrm rot="21217036">
            <a:off x="4077651" y="2825088"/>
            <a:ext cx="2183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4800" b="1" dirty="0">
                <a:solidFill>
                  <a:schemeClr val="bg2">
                    <a:lumMod val="50000"/>
                  </a:schemeClr>
                </a:solidFill>
              </a:rPr>
              <a:t>CHAPIE</a:t>
            </a:r>
          </a:p>
        </p:txBody>
      </p:sp>
      <p:sp>
        <p:nvSpPr>
          <p:cNvPr id="11" name="9 CuadroTexto">
            <a:extLst>
              <a:ext uri="{FF2B5EF4-FFF2-40B4-BE49-F238E27FC236}">
                <a16:creationId xmlns:a16="http://schemas.microsoft.com/office/drawing/2014/main" id="{A79B8320-B4EF-4052-833A-F0A827B6BDA0}"/>
              </a:ext>
            </a:extLst>
          </p:cNvPr>
          <p:cNvSpPr txBox="1"/>
          <p:nvPr/>
        </p:nvSpPr>
        <p:spPr>
          <a:xfrm rot="21217036">
            <a:off x="1102840" y="2121322"/>
            <a:ext cx="3406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4800" b="1" dirty="0">
                <a:solidFill>
                  <a:srgbClr val="00B050"/>
                </a:solidFill>
              </a:rPr>
              <a:t>THANK YOU</a:t>
            </a:r>
          </a:p>
        </p:txBody>
      </p:sp>
      <p:sp>
        <p:nvSpPr>
          <p:cNvPr id="12" name="9 CuadroTexto">
            <a:extLst>
              <a:ext uri="{FF2B5EF4-FFF2-40B4-BE49-F238E27FC236}">
                <a16:creationId xmlns:a16="http://schemas.microsoft.com/office/drawing/2014/main" id="{FA514636-1C9C-41AC-9B18-B79B30535DFD}"/>
              </a:ext>
            </a:extLst>
          </p:cNvPr>
          <p:cNvSpPr txBox="1"/>
          <p:nvPr/>
        </p:nvSpPr>
        <p:spPr>
          <a:xfrm rot="21217036">
            <a:off x="709580" y="4856934"/>
            <a:ext cx="3406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4800" b="1" dirty="0">
                <a:solidFill>
                  <a:srgbClr val="C00000"/>
                </a:solidFill>
              </a:rPr>
              <a:t>O BRIGADO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125E9B7D-8421-4010-9D32-E015DDC5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78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64593-761B-4F1C-95A3-6EC9607B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BO" b="1" dirty="0">
                <a:solidFill>
                  <a:srgbClr val="0070C0"/>
                </a:solidFill>
              </a:rPr>
              <a:t>ESTRUCTURA DE LA PRESENTACIÓN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54C18E-8F91-406C-BB69-67B783945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BO" sz="3600" dirty="0"/>
          </a:p>
          <a:p>
            <a:pPr marL="0" indent="0" algn="ctr">
              <a:buNone/>
            </a:pPr>
            <a:r>
              <a:rPr lang="es-BO" sz="3600" dirty="0"/>
              <a:t>¿Qué EDUCACIÓN para qué sociedad?</a:t>
            </a:r>
          </a:p>
          <a:p>
            <a:pPr marL="0" indent="0" algn="ctr">
              <a:buNone/>
            </a:pPr>
            <a:endParaRPr lang="es-BO" sz="3600" dirty="0"/>
          </a:p>
          <a:p>
            <a:pPr marL="0" indent="0" algn="ctr">
              <a:buNone/>
            </a:pPr>
            <a:r>
              <a:rPr lang="es-BO" sz="3600" dirty="0"/>
              <a:t>¿Qué EVALUACIÓN para qué educación?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1CA0E631-5B25-4D9A-9621-5504C18804FE}"/>
                  </a:ext>
                </a:extLst>
              </p14:cNvPr>
              <p14:cNvContentPartPr/>
              <p14:nvPr/>
            </p14:nvContentPartPr>
            <p14:xfrm>
              <a:off x="3265744" y="2067190"/>
              <a:ext cx="62280" cy="6408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1CA0E631-5B25-4D9A-9621-5504C18804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57104" y="2058190"/>
                <a:ext cx="7992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9FDF29C5-5332-436C-B888-9EE22738D78D}"/>
                  </a:ext>
                </a:extLst>
              </p14:cNvPr>
              <p14:cNvContentPartPr/>
              <p14:nvPr/>
            </p14:nvContentPartPr>
            <p14:xfrm>
              <a:off x="8145184" y="1119670"/>
              <a:ext cx="17280" cy="54000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9FDF29C5-5332-436C-B888-9EE22738D7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36544" y="1111030"/>
                <a:ext cx="34920" cy="7164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CCD84E25-6018-4EBB-8352-5D418611A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1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B6ED0-82CD-45A4-8D45-4526652D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>
                <a:solidFill>
                  <a:srgbClr val="0070C0"/>
                </a:solidFill>
              </a:rPr>
              <a:t>¿Qué EDUCACIÓN?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5C206-87A5-40E7-8D5C-BE7B95E62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sz="3600" dirty="0"/>
              <a:t>“educación”</a:t>
            </a:r>
          </a:p>
          <a:p>
            <a:pPr marL="0" indent="0" algn="ctr">
              <a:buNone/>
            </a:pPr>
            <a:r>
              <a:rPr lang="es-BO" sz="3600" dirty="0"/>
              <a:t>para reproducir la realidad </a:t>
            </a:r>
            <a:r>
              <a:rPr lang="es-BO" sz="3600" dirty="0">
                <a:sym typeface="Wingdings" panose="05000000000000000000" pitchFamily="2" charset="2"/>
              </a:rPr>
              <a:t>y</a:t>
            </a:r>
            <a:r>
              <a:rPr lang="es-BO" sz="3600" dirty="0"/>
              <a:t> homogenizarla</a:t>
            </a:r>
          </a:p>
          <a:p>
            <a:pPr marL="0" indent="0">
              <a:buNone/>
            </a:pPr>
            <a:endParaRPr lang="es-BO" sz="3600" dirty="0"/>
          </a:p>
          <a:p>
            <a:pPr marL="0" indent="0" algn="ctr">
              <a:buNone/>
            </a:pPr>
            <a:r>
              <a:rPr lang="es-BO" sz="3600" dirty="0"/>
              <a:t>EDUCACIÓN</a:t>
            </a:r>
          </a:p>
          <a:p>
            <a:pPr marL="0" indent="0" algn="ctr">
              <a:buNone/>
            </a:pPr>
            <a:r>
              <a:rPr lang="es-BO" sz="3600" dirty="0"/>
              <a:t>para comprender la realidad y transformarla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B96E5-9381-4AA8-A623-E8D5B6130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3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1249B-4EF3-4041-BBC6-E80840A3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>
                <a:solidFill>
                  <a:srgbClr val="0070C0"/>
                </a:solidFill>
              </a:rPr>
              <a:t>¿Qué EDUCACIÓN? -  BOLIVIA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0C452C-B634-4DDA-97E7-EDF82F2D0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BO" b="1" dirty="0"/>
              <a:t>EDUCACIÓN en el Neoliberalismo:</a:t>
            </a:r>
          </a:p>
          <a:p>
            <a:pPr marL="0" indent="0">
              <a:buNone/>
            </a:pPr>
            <a:r>
              <a:rPr lang="es-BO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Problemáticas: </a:t>
            </a:r>
          </a:p>
          <a:p>
            <a:r>
              <a:rPr lang="es-BO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La condición colonial y neo colonial</a:t>
            </a:r>
            <a:endParaRPr lang="es-BO" dirty="0">
              <a:sym typeface="Calibri"/>
            </a:endParaRPr>
          </a:p>
          <a:p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Dependencia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económica</a:t>
            </a:r>
            <a:endParaRPr lang="en-US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Ausencia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de la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revalorización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y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reconstitución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de los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saberes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y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conocimientos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de los pueblos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indígena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originarios</a:t>
            </a:r>
            <a:endParaRPr lang="en-US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Educación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cognitivista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y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desarraigada</a:t>
            </a:r>
            <a:endParaRPr lang="es-BO" dirty="0"/>
          </a:p>
          <a:p>
            <a:pPr marL="0" indent="0">
              <a:buNone/>
            </a:pPr>
            <a:endParaRPr lang="es-B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8D6EEB-8E18-4D16-9095-B05CBAD52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8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1249B-4EF3-4041-BBC6-E80840A3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>
                <a:solidFill>
                  <a:srgbClr val="0070C0"/>
                </a:solidFill>
              </a:rPr>
              <a:t>¿Qué EDUCACIÓN? -  BOLIVIA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0C452C-B634-4DDA-97E7-EDF82F2D0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BO" b="1" dirty="0"/>
              <a:t>EDUCACIÓN en el Estado Plurinacional:</a:t>
            </a:r>
          </a:p>
          <a:p>
            <a:pPr marL="0" indent="0">
              <a:buNone/>
            </a:pPr>
            <a:r>
              <a:rPr lang="es-BO" dirty="0"/>
              <a:t>Principios de la educación:</a:t>
            </a:r>
          </a:p>
          <a:p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Educación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descolonizadora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liberadora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revolucionaria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antiimperialista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y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transformadora</a:t>
            </a:r>
            <a:endParaRPr lang="es-BO" dirty="0"/>
          </a:p>
          <a:p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Educación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comunitaria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democrática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participativa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y de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consensos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</a:p>
          <a:p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Educación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intracultural, intercultural y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plurilingüe</a:t>
            </a:r>
            <a:endParaRPr lang="es-BO" dirty="0"/>
          </a:p>
          <a:p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Educación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productiva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territorial,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científica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técnica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tecnológica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y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artística</a:t>
            </a:r>
            <a:endParaRPr lang="es-B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B7E395C-4DAC-4EA9-A88D-88754520E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91BD9-1D69-465B-B35F-B3C6E525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>
                <a:solidFill>
                  <a:srgbClr val="0070C0"/>
                </a:solidFill>
              </a:rPr>
              <a:t>¿Qué EVALUACIÓN?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139F9-F53B-4D96-811B-944B15713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91" y="1825625"/>
            <a:ext cx="1122798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sz="3600" b="1" dirty="0"/>
              <a:t>Enfoque de Sociedad </a:t>
            </a:r>
            <a:r>
              <a:rPr lang="es-BO" sz="3600" b="1" dirty="0">
                <a:sym typeface="Wingdings" panose="05000000000000000000" pitchFamily="2" charset="2"/>
              </a:rPr>
              <a:t> </a:t>
            </a:r>
            <a:r>
              <a:rPr lang="es-BO" sz="3600" b="1" dirty="0"/>
              <a:t>Educación </a:t>
            </a:r>
            <a:r>
              <a:rPr lang="es-BO" sz="3600" b="1" dirty="0">
                <a:sym typeface="Wingdings" panose="05000000000000000000" pitchFamily="2" charset="2"/>
              </a:rPr>
              <a:t> Evaluación</a:t>
            </a:r>
          </a:p>
          <a:p>
            <a:pPr marL="0" indent="0" algn="ctr">
              <a:buNone/>
            </a:pPr>
            <a:endParaRPr lang="es-BO" sz="3600" dirty="0">
              <a:sym typeface="Wingdings" panose="05000000000000000000" pitchFamily="2" charset="2"/>
            </a:endParaRPr>
          </a:p>
          <a:p>
            <a:pPr algn="ctr"/>
            <a:r>
              <a:rPr lang="es-BO" sz="3600" dirty="0">
                <a:sym typeface="Wingdings" panose="05000000000000000000" pitchFamily="2" charset="2"/>
              </a:rPr>
              <a:t>Educación Reproductora  Evaluación homogenizada </a:t>
            </a:r>
          </a:p>
          <a:p>
            <a:pPr marL="0" indent="0" algn="ctr">
              <a:buNone/>
            </a:pPr>
            <a:r>
              <a:rPr lang="es-BO" sz="3600" dirty="0">
                <a:sym typeface="Wingdings" panose="05000000000000000000" pitchFamily="2" charset="2"/>
              </a:rPr>
              <a:t> “Calidad de la educación”</a:t>
            </a:r>
          </a:p>
          <a:p>
            <a:pPr marL="0" indent="0" algn="ctr">
              <a:buNone/>
            </a:pPr>
            <a:endParaRPr lang="es-BO" sz="3600" dirty="0">
              <a:sym typeface="Wingdings" panose="05000000000000000000" pitchFamily="2" charset="2"/>
            </a:endParaRPr>
          </a:p>
          <a:p>
            <a:pPr algn="ctr"/>
            <a:r>
              <a:rPr lang="es-BO" sz="3600" dirty="0"/>
              <a:t>Educación Transformadora </a:t>
            </a:r>
            <a:r>
              <a:rPr lang="es-BO" sz="3600" dirty="0">
                <a:sym typeface="Wingdings" panose="05000000000000000000" pitchFamily="2" charset="2"/>
              </a:rPr>
              <a:t> Evaluación contextualizada</a:t>
            </a:r>
          </a:p>
          <a:p>
            <a:pPr marL="0" indent="0" algn="ctr">
              <a:buNone/>
            </a:pPr>
            <a:r>
              <a:rPr lang="es-BO" sz="3600" dirty="0">
                <a:sym typeface="Wingdings" panose="05000000000000000000" pitchFamily="2" charset="2"/>
              </a:rPr>
              <a:t>“Calidades de la educación”</a:t>
            </a:r>
            <a:endParaRPr lang="es-BO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A9FEE58-5D2B-4352-B9BD-73917E096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4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90D34-99F0-4A1B-8743-A08BF056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b="1" dirty="0">
                <a:solidFill>
                  <a:srgbClr val="0070C0"/>
                </a:solidFill>
              </a:rPr>
              <a:t>¿Qué EVALUACIÓN para qué EDUCACIÓN?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320551-3479-42E8-9630-40D025663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21" y="1481470"/>
            <a:ext cx="11284687" cy="5011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600" dirty="0"/>
              <a:t>EVALUACIÓN </a:t>
            </a:r>
            <a:r>
              <a:rPr lang="es-BO" sz="3600" dirty="0" err="1"/>
              <a:t>homogenizante</a:t>
            </a:r>
            <a:r>
              <a:rPr lang="es-BO" sz="3600" dirty="0"/>
              <a:t> y reduccionista </a:t>
            </a:r>
            <a:r>
              <a:rPr lang="es-BO" sz="3600" dirty="0">
                <a:sym typeface="Wingdings" panose="05000000000000000000" pitchFamily="2" charset="2"/>
              </a:rPr>
              <a:t> </a:t>
            </a:r>
            <a:r>
              <a:rPr lang="es-BO" sz="3600" b="1" dirty="0">
                <a:sym typeface="Wingdings" panose="05000000000000000000" pitchFamily="2" charset="2"/>
              </a:rPr>
              <a:t>Lógica de MERCADO </a:t>
            </a:r>
            <a:r>
              <a:rPr lang="es-BO" sz="3600" dirty="0">
                <a:sym typeface="Wingdings" panose="05000000000000000000" pitchFamily="2" charset="2"/>
              </a:rPr>
              <a:t> EDUCACIÓN instrumental, como servicio</a:t>
            </a:r>
          </a:p>
          <a:p>
            <a:pPr marL="0" indent="0">
              <a:buNone/>
            </a:pPr>
            <a:endParaRPr lang="es-BO" sz="1400" dirty="0">
              <a:sym typeface="Wingdings" panose="05000000000000000000" pitchFamily="2" charset="2"/>
            </a:endParaRPr>
          </a:p>
          <a:p>
            <a:r>
              <a:rPr lang="es-BO" sz="3600" dirty="0">
                <a:sym typeface="Wingdings" panose="05000000000000000000" pitchFamily="2" charset="2"/>
              </a:rPr>
              <a:t>Educación y evaluación definida por bancos, fondos y “expertos”</a:t>
            </a:r>
          </a:p>
          <a:p>
            <a:r>
              <a:rPr lang="es-BO" sz="3600" dirty="0">
                <a:sym typeface="Wingdings" panose="05000000000000000000" pitchFamily="2" charset="2"/>
              </a:rPr>
              <a:t>Evaluación como instrumento para imponer agendas, ranking y para justificar recortes, privatización, comercialización de la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6D3225E-7EF4-4B25-ABA4-8A1A23D2A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9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90D34-99F0-4A1B-8743-A08BF056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b="1" dirty="0">
                <a:solidFill>
                  <a:srgbClr val="0070C0"/>
                </a:solidFill>
              </a:rPr>
              <a:t>¿Qué EVALUACIÓN para qué EDUCACIÓN?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320551-3479-42E8-9630-40D025663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21" y="1481470"/>
            <a:ext cx="11284687" cy="5011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600" dirty="0"/>
              <a:t>EVALUACIÓN contextualizada e integral </a:t>
            </a:r>
            <a:r>
              <a:rPr lang="es-BO" sz="3600" dirty="0">
                <a:sym typeface="Wingdings" panose="05000000000000000000" pitchFamily="2" charset="2"/>
              </a:rPr>
              <a:t> </a:t>
            </a:r>
            <a:r>
              <a:rPr lang="es-BO" sz="3600" b="1" dirty="0">
                <a:sym typeface="Wingdings" panose="05000000000000000000" pitchFamily="2" charset="2"/>
              </a:rPr>
              <a:t>Lógica SOCIOCOMUNITARIA </a:t>
            </a:r>
            <a:r>
              <a:rPr lang="es-BO" sz="3600" dirty="0">
                <a:sym typeface="Wingdings" panose="05000000000000000000" pitchFamily="2" charset="2"/>
              </a:rPr>
              <a:t> EDUCACIÓN transformadora, como derecho</a:t>
            </a:r>
          </a:p>
          <a:p>
            <a:pPr marL="0" indent="0">
              <a:buNone/>
            </a:pPr>
            <a:endParaRPr lang="es-BO" sz="1400" dirty="0">
              <a:sym typeface="Wingdings" panose="05000000000000000000" pitchFamily="2" charset="2"/>
            </a:endParaRPr>
          </a:p>
          <a:p>
            <a:r>
              <a:rPr lang="es-BO" sz="3600" dirty="0">
                <a:sym typeface="Wingdings" panose="05000000000000000000" pitchFamily="2" charset="2"/>
              </a:rPr>
              <a:t>Educación y evaluación definida por cada sociedad en sus diversidades, con organizaciones sociales, con maestros</a:t>
            </a:r>
          </a:p>
          <a:p>
            <a:r>
              <a:rPr lang="es-BO" sz="3600" dirty="0">
                <a:sym typeface="Wingdings" panose="05000000000000000000" pitchFamily="2" charset="2"/>
              </a:rPr>
              <a:t>Evaluación para responder con pertinencia, relevancia y equidad a los contextos, para orientar el financiamiento de acuerdo a las diversidad de necesidades</a:t>
            </a:r>
            <a:endParaRPr lang="es-BO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6D3225E-7EF4-4B25-ABA4-8A1A23D2A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9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FF37F-1219-4C27-B9AE-C6A07A1D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>
                <a:solidFill>
                  <a:srgbClr val="0070C0"/>
                </a:solidFill>
              </a:rPr>
              <a:t>¿Qué EVALUACIÓN? - BOLIVIA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401CE7-CDF6-40E5-BBD4-3A12CE31F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7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BO" dirty="0"/>
              <a:t>Las “calidades” de la educación y la necesidad de construir un sistema de indicadores educativos propio</a:t>
            </a:r>
          </a:p>
          <a:p>
            <a:pPr marL="0" indent="0">
              <a:buNone/>
            </a:pPr>
            <a:endParaRPr lang="es-B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7142DF9-7373-42E2-B821-3F5A2CF1D3B4}"/>
              </a:ext>
            </a:extLst>
          </p:cNvPr>
          <p:cNvSpPr/>
          <p:nvPr/>
        </p:nvSpPr>
        <p:spPr>
          <a:xfrm>
            <a:off x="4653841" y="3941135"/>
            <a:ext cx="2842116" cy="10774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33350" marR="0" lvl="0" indent="-1333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anose="020B0604020202020204" pitchFamily="34" charset="-128"/>
                <a:cs typeface="Arial Unicode MS" panose="020B0604020202020204" pitchFamily="34" charset="-128"/>
              </a:rPr>
              <a:t>Matriz B</a:t>
            </a:r>
          </a:p>
          <a:p>
            <a:pPr marL="133350" lvl="0" indent="-133350" algn="ctr" defTabSz="914400">
              <a:defRPr/>
            </a:pPr>
            <a:r>
              <a:rPr lang="es-ES" sz="2400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(indicadores cualitativos)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B0A727D-4850-4D48-90A0-E31752224B0E}"/>
              </a:ext>
            </a:extLst>
          </p:cNvPr>
          <p:cNvSpPr/>
          <p:nvPr/>
        </p:nvSpPr>
        <p:spPr>
          <a:xfrm>
            <a:off x="1202995" y="3941135"/>
            <a:ext cx="3043524" cy="1077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anose="020B0604020202020204" pitchFamily="34" charset="-128"/>
                <a:cs typeface="Arial Unicode MS" panose="020B0604020202020204" pitchFamily="34" charset="-128"/>
              </a:rPr>
              <a:t>Matriz A</a:t>
            </a:r>
          </a:p>
          <a:p>
            <a:pPr lvl="0" algn="ctr" defTabSz="914400">
              <a:defRPr/>
            </a:pPr>
            <a:r>
              <a:rPr lang="es-ES" sz="2400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(indicadores cuantitativos)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FC18CBE-B516-4067-AD34-6540548051FE}"/>
              </a:ext>
            </a:extLst>
          </p:cNvPr>
          <p:cNvSpPr/>
          <p:nvPr/>
        </p:nvSpPr>
        <p:spPr>
          <a:xfrm>
            <a:off x="7850635" y="3941135"/>
            <a:ext cx="3675058" cy="1077436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anose="020B0604020202020204" pitchFamily="34" charset="-128"/>
                <a:cs typeface="Arial Unicode MS" panose="020B0604020202020204" pitchFamily="34" charset="-128"/>
              </a:rPr>
              <a:t>Matriz 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ES" sz="2400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indicadores</a:t>
            </a:r>
            <a:r>
              <a:rPr lang="es-ES" sz="2000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2400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intersectoriales</a:t>
            </a:r>
            <a:r>
              <a:rPr lang="es-ES" sz="2000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kumimoji="0" lang="es-E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2AD3A90-BD25-4F35-AEBA-706E78CFE596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2724757" y="3278236"/>
            <a:ext cx="3341732" cy="662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B3BB289-859F-4B39-9F82-F0FE24A18EBA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066489" y="3278236"/>
            <a:ext cx="3621675" cy="662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AA6F05BF-7779-4E1A-B0F0-00B415CAC46D}"/>
              </a:ext>
            </a:extLst>
          </p:cNvPr>
          <p:cNvCxnSpPr>
            <a:cxnSpLocks/>
            <a:stCxn id="13" idx="2"/>
            <a:endCxn id="4" idx="0"/>
          </p:cNvCxnSpPr>
          <p:nvPr/>
        </p:nvCxnSpPr>
        <p:spPr>
          <a:xfrm flipH="1">
            <a:off x="6074899" y="3309701"/>
            <a:ext cx="3381" cy="631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4733008F-4F6C-4DAF-AAB9-1C1FD159C1AD}"/>
              </a:ext>
            </a:extLst>
          </p:cNvPr>
          <p:cNvSpPr/>
          <p:nvPr/>
        </p:nvSpPr>
        <p:spPr>
          <a:xfrm>
            <a:off x="1202995" y="5018571"/>
            <a:ext cx="3043523" cy="1194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kern="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Acceso, progreso, egreso, oferta, gasto, logros de aprendizaje, factores asociados . . .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14CE23D-73B1-4217-A8D1-1F50C5C616AB}"/>
              </a:ext>
            </a:extLst>
          </p:cNvPr>
          <p:cNvSpPr/>
          <p:nvPr/>
        </p:nvSpPr>
        <p:spPr>
          <a:xfrm>
            <a:off x="4671236" y="5018570"/>
            <a:ext cx="2824722" cy="11763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prstClr val="black"/>
                </a:solidFill>
              </a:rPr>
              <a:t>Educación descolonizadora, </a:t>
            </a:r>
            <a:r>
              <a:rPr lang="es-ES" dirty="0" err="1">
                <a:solidFill>
                  <a:prstClr val="black"/>
                </a:solidFill>
              </a:rPr>
              <a:t>intracultural</a:t>
            </a:r>
            <a:r>
              <a:rPr lang="es-ES" dirty="0">
                <a:solidFill>
                  <a:prstClr val="black"/>
                </a:solidFill>
              </a:rPr>
              <a:t>, intercultural, plurilingüe, comunitaria, productiva, holística . . .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B55EFFD-E2FD-4C15-908A-A895B3D68FC3}"/>
              </a:ext>
            </a:extLst>
          </p:cNvPr>
          <p:cNvSpPr/>
          <p:nvPr/>
        </p:nvSpPr>
        <p:spPr>
          <a:xfrm>
            <a:off x="7850635" y="5018571"/>
            <a:ext cx="3675058" cy="1349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dirty="0">
                <a:solidFill>
                  <a:prstClr val="black"/>
                </a:solidFill>
              </a:rPr>
              <a:t>Condiciones “educativas” (docentes, infraestructura, equipamiento . . .) y Condiciones de “educabilidad” (salud, economía, vivienda, soberanía alimentaria, seguridad . . .)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CACB9A4-F004-43D7-877B-8FE94B6E2669}"/>
              </a:ext>
            </a:extLst>
          </p:cNvPr>
          <p:cNvSpPr/>
          <p:nvPr/>
        </p:nvSpPr>
        <p:spPr>
          <a:xfrm>
            <a:off x="3225210" y="2412361"/>
            <a:ext cx="5706140" cy="89734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2400" b="1" dirty="0"/>
              <a:t>SISTEMA DE EVALUACIÓN </a:t>
            </a:r>
          </a:p>
          <a:p>
            <a:pPr algn="ctr"/>
            <a:r>
              <a:rPr lang="es-BO" sz="2400" b="1" dirty="0"/>
              <a:t>DEL SISTEMA EDUCATIVO PLURINACIONAL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89A662F9-E410-4929-A320-B24FA7FDE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521" y="219815"/>
            <a:ext cx="1694466" cy="5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05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1861</TotalTime>
  <Words>418</Words>
  <Application>Microsoft Office PowerPoint</Application>
  <PresentationFormat>Panorámica</PresentationFormat>
  <Paragraphs>67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Wingdings</vt:lpstr>
      <vt:lpstr>Tema de Office</vt:lpstr>
      <vt:lpstr>¿Qué Evaluación  para qué Educación?</vt:lpstr>
      <vt:lpstr>ESTRUCTURA DE LA PRESENTACIÓN</vt:lpstr>
      <vt:lpstr>¿Qué EDUCACIÓN?</vt:lpstr>
      <vt:lpstr>¿Qué EDUCACIÓN? -  BOLIVIA</vt:lpstr>
      <vt:lpstr>¿Qué EDUCACIÓN? -  BOLIVIA</vt:lpstr>
      <vt:lpstr>¿Qué EVALUACIÓN?</vt:lpstr>
      <vt:lpstr>¿Qué EVALUACIÓN para qué EDUCACIÓN?</vt:lpstr>
      <vt:lpstr>¿Qué EVALUACIÓN para qué EDUCACIÓN?</vt:lpstr>
      <vt:lpstr>¿Qué EVALUACIÓN? - BOLIVIA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Carrión Justiniano</dc:creator>
  <cp:lastModifiedBy>Fernando Carrión Justiniano</cp:lastModifiedBy>
  <cp:revision>39</cp:revision>
  <dcterms:created xsi:type="dcterms:W3CDTF">2018-07-21T13:45:07Z</dcterms:created>
  <dcterms:modified xsi:type="dcterms:W3CDTF">2018-07-23T20:05:27Z</dcterms:modified>
</cp:coreProperties>
</file>